
<file path=[Content_Types].xml><?xml version="1.0" encoding="utf-8"?>
<Types xmlns="http://schemas.openxmlformats.org/package/2006/content-types">
  <Default Extension="jpeg" ContentType="image/jpe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31"/>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1379" r:id="rId71"/>
    <p:sldId id="309" r:id="rId72"/>
    <p:sldId id="422" r:id="rId73"/>
    <p:sldId id="579" r:id="rId74"/>
    <p:sldId id="580" r:id="rId75"/>
    <p:sldId id="581" r:id="rId76"/>
    <p:sldId id="459" r:id="rId77"/>
    <p:sldId id="501" r:id="rId78"/>
    <p:sldId id="505" r:id="rId79"/>
    <p:sldId id="506" r:id="rId80"/>
    <p:sldId id="508" r:id="rId81"/>
    <p:sldId id="509" r:id="rId82"/>
    <p:sldId id="464" r:id="rId83"/>
    <p:sldId id="746" r:id="rId84"/>
    <p:sldId id="653" r:id="rId85"/>
    <p:sldId id="654" r:id="rId86"/>
    <p:sldId id="655" r:id="rId87"/>
    <p:sldId id="656" r:id="rId88"/>
    <p:sldId id="657" r:id="rId89"/>
    <p:sldId id="658" r:id="rId90"/>
    <p:sldId id="659" r:id="rId91"/>
    <p:sldId id="660" r:id="rId92"/>
    <p:sldId id="666" r:id="rId93"/>
    <p:sldId id="667" r:id="rId94"/>
    <p:sldId id="668" r:id="rId95"/>
    <p:sldId id="648" r:id="rId96"/>
    <p:sldId id="649" r:id="rId97"/>
    <p:sldId id="650" r:id="rId98"/>
    <p:sldId id="651" r:id="rId99"/>
    <p:sldId id="652" r:id="rId100"/>
    <p:sldId id="669" r:id="rId101"/>
    <p:sldId id="680" r:id="rId102"/>
    <p:sldId id="670" r:id="rId103"/>
    <p:sldId id="771" r:id="rId104"/>
    <p:sldId id="671" r:id="rId105"/>
    <p:sldId id="672" r:id="rId106"/>
    <p:sldId id="673" r:id="rId107"/>
    <p:sldId id="679" r:id="rId108"/>
    <p:sldId id="772" r:id="rId109"/>
    <p:sldId id="956" r:id="rId110"/>
    <p:sldId id="791" r:id="rId111"/>
    <p:sldId id="957" r:id="rId112"/>
    <p:sldId id="955" r:id="rId113"/>
    <p:sldId id="958" r:id="rId114"/>
    <p:sldId id="261" r:id="rId115"/>
    <p:sldId id="849" r:id="rId116"/>
    <p:sldId id="682" r:id="rId117"/>
    <p:sldId id="1174" r:id="rId118"/>
    <p:sldId id="778" r:id="rId119"/>
    <p:sldId id="779" r:id="rId120"/>
    <p:sldId id="780" r:id="rId121"/>
    <p:sldId id="781" r:id="rId122"/>
    <p:sldId id="782" r:id="rId123"/>
    <p:sldId id="783" r:id="rId124"/>
    <p:sldId id="784" r:id="rId125"/>
    <p:sldId id="785" r:id="rId126"/>
    <p:sldId id="786" r:id="rId127"/>
    <p:sldId id="787" r:id="rId128"/>
    <p:sldId id="788" r:id="rId129"/>
    <p:sldId id="789" r:id="rId1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4" Type="http://schemas.openxmlformats.org/officeDocument/2006/relationships/tableStyles" Target="tableStyles.xml"/><Relationship Id="rId133" Type="http://schemas.openxmlformats.org/officeDocument/2006/relationships/viewProps" Target="viewProps.xml"/><Relationship Id="rId132" Type="http://schemas.openxmlformats.org/officeDocument/2006/relationships/presProps" Target="presProps.xml"/><Relationship Id="rId131" Type="http://schemas.openxmlformats.org/officeDocument/2006/relationships/handoutMaster" Target="handoutMasters/handoutMaster1.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x-none" altLang="en-US" dirty="0"/>
              <a:t>NOTE: All board overlays (including variants) should contain a make.conf.  If this file exists it will be sourced in the order that the overlays and variants are listed above.</a:t>
            </a:r>
            <a:endParaRPr lang="x-none" altLang="en-US"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endParaRPr lang="x-none" altLang="en-US"/>
          </a:p>
          <a:p>
            <a:r>
              <a:rPr lang="x-none" altLang="en-US"/>
              <a:t>help('moduleName'): Print out detail exposed classes and methods defined in the specified 'moduleName'</a:t>
            </a:r>
            <a:endParaRPr lang="x-none" altLang="en-US"/>
          </a:p>
          <a:p>
            <a:r>
              <a:rPr lang="x-none" altLang="en-US"/>
              <a:t>print(help('graphviz.Digraph')): Print out detail help message of specified defined class named 'Digraph' inside module 'graphviz'</a:t>
            </a:r>
            <a:endParaRPr lang="x-none" altLang="en-US"/>
          </a:p>
          <a:p>
            <a:r>
              <a:rPr lang="x-none" altLang="en-US"/>
              <a:t>help('graphviz.pipe'): Print out detail help message of specified defined method named 'pipe()' inside module 'graphviz'</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miter/>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SimSun"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charset="0"/>
              <a:ea typeface="SimSun"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b="0" i="0" kern="1200" cap="none" spc="0" normalizeH="0" baseline="0" noProof="0" smtClean="0">
                <a:solidFill>
                  <a:schemeClr val="tx1"/>
                </a:solidFill>
                <a:latin typeface="Arial" charset="0"/>
                <a:ea typeface="SimSun" charset="-122"/>
                <a:cs typeface="+mn-cs"/>
              </a:rPr>
            </a:fld>
            <a:endParaRPr kumimoji="0" lang="en-US" altLang="zh-CN" b="0" i="0" kern="1200" cap="none" spc="0" normalizeH="0" baseline="0" noProof="0" smtClean="0">
              <a:solidFill>
                <a:schemeClr val="tx1"/>
              </a:solidFill>
              <a:latin typeface="Arial" charset="0"/>
              <a:ea typeface="SimSun"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miter/>
          </a:ln>
        </p:spPr>
      </p:pic>
      <p:sp>
        <p:nvSpPr>
          <p:cNvPr id="1027" name="Rectangle 3"/>
          <p:cNvSpPr>
            <a:spLocks noGrp="1"/>
          </p:cNvSpPr>
          <p:nvPr>
            <p:ph type="title"/>
          </p:nvPr>
        </p:nvSpPr>
        <p:spPr>
          <a:xfrm>
            <a:off x="609600" y="190500"/>
            <a:ext cx="10972800" cy="582613"/>
          </a:xfrm>
          <a:prstGeom prst="rect">
            <a:avLst/>
          </a:prstGeom>
          <a:noFill/>
          <a:ln w="9525">
            <a:noFill/>
            <a:miter/>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miter/>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charset="0"/>
              <a:ea typeface="SimSun"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charset="0"/>
          <a:ea typeface="SimSun" charset="-122"/>
        </a:defRPr>
      </a:lvl2pPr>
      <a:lvl3pPr algn="l" rtl="0" fontAlgn="base">
        <a:spcBef>
          <a:spcPct val="0"/>
        </a:spcBef>
        <a:spcAft>
          <a:spcPct val="0"/>
        </a:spcAft>
        <a:defRPr sz="3600">
          <a:solidFill>
            <a:schemeClr val="tx1"/>
          </a:solidFill>
          <a:latin typeface="Arial" charset="0"/>
          <a:ea typeface="SimSun" charset="-122"/>
        </a:defRPr>
      </a:lvl3pPr>
      <a:lvl4pPr algn="l" rtl="0" fontAlgn="base">
        <a:spcBef>
          <a:spcPct val="0"/>
        </a:spcBef>
        <a:spcAft>
          <a:spcPct val="0"/>
        </a:spcAft>
        <a:defRPr sz="3600">
          <a:solidFill>
            <a:schemeClr val="tx1"/>
          </a:solidFill>
          <a:latin typeface="Arial" charset="0"/>
          <a:ea typeface="SimSun" charset="-122"/>
        </a:defRPr>
      </a:lvl4pPr>
      <a:lvl5pPr algn="l" rtl="0" fontAlgn="base">
        <a:spcBef>
          <a:spcPct val="0"/>
        </a:spcBef>
        <a:spcAft>
          <a:spcPct val="0"/>
        </a:spcAft>
        <a:defRPr sz="3600">
          <a:solidFill>
            <a:schemeClr val="tx1"/>
          </a:solidFill>
          <a:latin typeface="Arial" charset="0"/>
          <a:ea typeface="SimSun" charset="-122"/>
        </a:defRPr>
      </a:lvl5pPr>
      <a:lvl6pPr marL="457200" algn="l" rtl="0" fontAlgn="base">
        <a:spcBef>
          <a:spcPct val="0"/>
        </a:spcBef>
        <a:spcAft>
          <a:spcPct val="0"/>
        </a:spcAft>
        <a:defRPr sz="3600">
          <a:solidFill>
            <a:schemeClr val="tx1"/>
          </a:solidFill>
          <a:latin typeface="Arial" charset="0"/>
          <a:ea typeface="SimSun" charset="-122"/>
        </a:defRPr>
      </a:lvl6pPr>
      <a:lvl7pPr marL="914400" algn="l" rtl="0" fontAlgn="base">
        <a:spcBef>
          <a:spcPct val="0"/>
        </a:spcBef>
        <a:spcAft>
          <a:spcPct val="0"/>
        </a:spcAft>
        <a:defRPr sz="3600">
          <a:solidFill>
            <a:schemeClr val="tx1"/>
          </a:solidFill>
          <a:latin typeface="Arial" charset="0"/>
          <a:ea typeface="SimSun" charset="-122"/>
        </a:defRPr>
      </a:lvl7pPr>
      <a:lvl8pPr marL="1371600" algn="l" rtl="0" fontAlgn="base">
        <a:spcBef>
          <a:spcPct val="0"/>
        </a:spcBef>
        <a:spcAft>
          <a:spcPct val="0"/>
        </a:spcAft>
        <a:defRPr sz="3600">
          <a:solidFill>
            <a:schemeClr val="tx1"/>
          </a:solidFill>
          <a:latin typeface="Arial" charset="0"/>
          <a:ea typeface="SimSun" charset="-122"/>
        </a:defRPr>
      </a:lvl8pPr>
      <a:lvl9pPr marL="1828800" algn="l" rtl="0" fontAlgn="base">
        <a:spcBef>
          <a:spcPct val="0"/>
        </a:spcBef>
        <a:spcAft>
          <a:spcPct val="0"/>
        </a:spcAft>
        <a:defRPr sz="3600">
          <a:solidFill>
            <a:schemeClr val="tx1"/>
          </a:solidFill>
          <a:latin typeface="Arial" charset="0"/>
          <a:ea typeface="SimSun"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62.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emf"/></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GIF"/><Relationship Id="rId1" Type="http://schemas.openxmlformats.org/officeDocument/2006/relationships/image" Target="../media/image13.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50000"/>
              </a:lnSpc>
            </a:pPr>
            <a:r>
              <a:rPr lang="x-none" altLang="en-US" dirty="0"/>
              <a:t>Test your images on QEMU (optional)</a:t>
            </a:r>
            <a:endParaRPr lang="x-none" altLang="en-US" dirty="0"/>
          </a:p>
          <a:p>
            <a:pPr lvl="1" fontAlgn="auto">
              <a:lnSpc>
                <a:spcPct val="150000"/>
              </a:lnSpc>
            </a:pPr>
            <a:r>
              <a:rPr lang="x-none" altLang="en-US" dirty="0"/>
              <a:t>Assume you have QEMU at system-wide ($ sudo apt-get install qemu-kvm), and remember to turn on visualization in BIOS</a:t>
            </a:r>
            <a:endParaRPr lang="x-none" altLang="en-US" dirty="0"/>
          </a:p>
          <a:p>
            <a:pPr lvl="1" fontAlgn="auto">
              <a:lnSpc>
                <a:spcPct val="150000"/>
              </a:lnSpc>
            </a:pPr>
            <a:r>
              <a:rPr lang="x-none" altLang="en-US" dirty="0"/>
              <a:t>Build image for QEMU (inside chroot)</a:t>
            </a:r>
            <a:endParaRPr lang="x-none" altLang="en-US" dirty="0"/>
          </a:p>
          <a:p>
            <a:pPr lvl="2" fontAlgn="auto">
              <a:lnSpc>
                <a:spcPct val="150000"/>
              </a:lnSpc>
            </a:pPr>
            <a:r>
              <a:rPr lang="x-none" altLang="en-US" dirty="0"/>
              <a:t>(cr) $ ./image_to_vm.sh --from=../build/images/your_platform_name/latest --board=${BOARD}</a:t>
            </a:r>
            <a:endParaRPr lang="x-none" altLang="en-US" dirty="0"/>
          </a:p>
          <a:p>
            <a:pPr lvl="2" fontAlgn="auto">
              <a:lnSpc>
                <a:spcPct val="150000"/>
              </a:lnSpc>
            </a:pPr>
            <a:r>
              <a:rPr lang="x-none" altLang="en-US" dirty="0"/>
              <a:t>Launch QEMU with image (outside chroot)</a:t>
            </a:r>
            <a:endParaRPr lang="x-none" altLang="en-US" dirty="0"/>
          </a:p>
          <a:p>
            <a:pPr lvl="2" fontAlgn="auto">
              <a:lnSpc>
                <a:spcPct val="150000"/>
              </a:lnSpc>
            </a:pPr>
            <a:r>
              <a:rPr lang="x-none" altLang="en-US" dirty="0"/>
              <a:t>$ sudo kvm -m 2048 -hda src/build/images/auron/latest/chromiumos_qemu_image.bin -net nic,model=e1000 -net user</a:t>
            </a:r>
            <a:endParaRPr lang="x-none" altLang="en-US" dirty="0"/>
          </a:p>
          <a:p>
            <a:pPr lvl="2" fontAlgn="auto">
              <a:lnSpc>
                <a:spcPct val="15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5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95"/>
            <a:ext cx="10515600" cy="5455920"/>
          </a:xfrm>
        </p:spPr>
        <p:txBody>
          <a:bodyPr>
            <a:normAutofit fontScale="7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7975"/>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normAutofit fontScale="5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27500" lnSpcReduction="20000"/>
          </a:bodyPr>
          <a:lstStyle/>
          <a:p>
            <a:pPr fontAlgn="auto">
              <a:lnSpc>
                <a:spcPct val="150000"/>
              </a:lnSpc>
            </a:pPr>
            <a:r>
              <a:rPr lang="x-none" altLang="en-US"/>
              <a:t>mkdir -p ~/workspace/chromiumos; cd ~/workspace/chromiumos</a:t>
            </a:r>
            <a:endParaRPr lang="x-none" altLang="en-US"/>
          </a:p>
          <a:p>
            <a:pPr fontAlgn="auto">
              <a:lnSpc>
                <a:spcPct val="150000"/>
              </a:lnSpc>
            </a:pPr>
            <a:r>
              <a:rPr lang="en-US" altLang="zh-CN"/>
              <a:t>$repo init -u http://git.chromium.org/git/manifest -m minilayout.xml</a:t>
            </a:r>
            <a:endParaRPr lang="en-US" altLang="zh-CN"/>
          </a:p>
          <a:p>
            <a:pPr fontAlgn="auto">
              <a:lnSpc>
                <a:spcPct val="150000"/>
              </a:lnSpc>
            </a:pPr>
            <a:r>
              <a:rPr lang="en-US" altLang="zh-CN"/>
              <a:t>$repo sync</a:t>
            </a:r>
            <a:endParaRPr lang="en-US" altLang="zh-CN"/>
          </a:p>
          <a:p>
            <a:pPr fontAlgn="auto">
              <a:lnSpc>
                <a:spcPct val="150000"/>
              </a:lnSpc>
            </a:pPr>
            <a:r>
              <a:rPr lang="en-US" altLang="zh-CN"/>
              <a:t>$cd src/scripts</a:t>
            </a:r>
            <a:endParaRPr lang="en-US" altLang="zh-CN"/>
          </a:p>
          <a:p>
            <a:pPr fontAlgn="auto">
              <a:lnSpc>
                <a:spcPct val="150000"/>
              </a:lnSpc>
            </a:pPr>
            <a:r>
              <a:rPr lang="en-US" altLang="zh-CN"/>
              <a:t>$./make_chroot</a:t>
            </a:r>
            <a:endParaRPr lang="en-US" altLang="zh-CN"/>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50000"/>
              </a:lnSpc>
            </a:pPr>
            <a:r>
              <a:rPr lang="en-US" altLang="zh-CN" sz="2800"/>
              <a:t>$./enter_chroot.sh</a:t>
            </a:r>
            <a:endParaRPr lang="en-US" altLang="zh-CN" sz="2800"/>
          </a:p>
          <a:p>
            <a:pPr lvl="1" fontAlgn="auto">
              <a:lnSpc>
                <a:spcPct val="150000"/>
              </a:lnSpc>
            </a:pPr>
            <a:r>
              <a:rPr lang="en-US" altLang="zh-CN"/>
              <a:t>To enter the chroot in order to do development</a:t>
            </a:r>
            <a:r>
              <a:rPr lang="en-US" altLang="zh-CN" sz="2400"/>
              <a:t>.</a:t>
            </a:r>
            <a:endParaRPr lang="en-US" altLang="zh-CN" sz="2400"/>
          </a:p>
          <a:p>
            <a:pPr lvl="0" fontAlgn="auto">
              <a:lnSpc>
                <a:spcPct val="150000"/>
              </a:lnSpc>
            </a:pPr>
            <a:r>
              <a:rPr lang="en-US" altLang="zh-CN" sz="2800"/>
              <a:t>Or ./enter_chroot.sh --chrome_root=$(PATH/TO/CHROMIUM-BROWSER/SRC)</a:t>
            </a:r>
            <a:endParaRPr lang="en-US" altLang="zh-CN" sz="2800"/>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50000"/>
              </a:lnSpc>
            </a:pPr>
            <a:r>
              <a:rPr lang="x-none" altLang="en-US">
                <a:sym typeface="+mn-ea"/>
              </a:rPr>
              <a:t>(cr)</a:t>
            </a:r>
            <a:r>
              <a:rPr lang="en-US" altLang="zh-CN" sz="2800"/>
              <a:t>$./enable_localaccount.sh USERNAME</a:t>
            </a:r>
            <a:endParaRPr lang="en-US" altLang="zh-CN" sz="2800"/>
          </a:p>
          <a:p>
            <a:pPr lvl="1" fontAlgn="auto">
              <a:lnSpc>
                <a:spcPct val="150000"/>
              </a:lnSpc>
            </a:pPr>
            <a:r>
              <a:rPr lang="en-US" altLang="zh-CN" sz="2400"/>
              <a:t>The local user account allows login with no password even if you can not connect to the Internet.</a:t>
            </a:r>
            <a:endParaRPr lang="en-US" altLang="zh-CN" sz="2400"/>
          </a:p>
          <a:p>
            <a:pPr lvl="0" fontAlgn="auto">
              <a:lnSpc>
                <a:spcPct val="150000"/>
              </a:lnSpc>
            </a:pPr>
            <a:r>
              <a:rPr lang="x-none" altLang="en-US">
                <a:sym typeface="+mn-ea"/>
              </a:rPr>
              <a:t>(cr)</a:t>
            </a:r>
            <a:r>
              <a:rPr lang="en-US" altLang="zh-CN" sz="2800"/>
              <a:t>$./set_shared_user_password.sh</a:t>
            </a:r>
            <a:endParaRPr lang="en-US" altLang="zh-CN" sz="2800"/>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50000"/>
              </a:lnSpc>
            </a:pPr>
            <a:r>
              <a:rPr lang="x-none" altLang="en-US">
                <a:sym typeface="+mn-ea"/>
              </a:rPr>
              <a:t>(cr)</a:t>
            </a:r>
            <a:r>
              <a:rPr lang="en-US" altLang="zh-CN"/>
              <a:t>$ ./build_packages --board="x86-generic" --jobs=4</a:t>
            </a:r>
            <a:endParaRPr lang="en-US" altLang="zh-CN"/>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50000"/>
              </a:lnSpc>
            </a:pPr>
            <a:r>
              <a:rPr lang="x-none" altLang="en-US">
                <a:sym typeface="+mn-ea"/>
              </a:rPr>
              <a:t>(cr)</a:t>
            </a:r>
            <a:r>
              <a:rPr lang="en-US" altLang="zh-CN"/>
              <a:t>$ ./build_image --noenable_rootfs_verification</a:t>
            </a:r>
            <a:endParaRPr lang="en-US" altLang="zh-CN"/>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60000"/>
          </a:bodyPr>
          <a:p>
            <a:pPr fontAlgn="auto">
              <a:lnSpc>
                <a:spcPct val="150000"/>
              </a:lnSpc>
              <a:buClrTx/>
              <a:buSzPct val="100000"/>
              <a:buBlip>
                <a:blip r:embed="rId1"/>
              </a:buBlip>
            </a:pPr>
            <a:r>
              <a:rPr lang="en-US"/>
              <a:t>Git clone the latest coreboot package at https://github.com/coreboot/coreboot. </a:t>
            </a:r>
            <a:endParaRPr lang="en-US"/>
          </a:p>
          <a:p>
            <a:pPr fontAlgn="auto">
              <a:lnSpc>
                <a:spcPct val="150000"/>
              </a:lnSpc>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fontAlgn="auto">
              <a:lnSpc>
                <a:spcPct val="150000"/>
              </a:lnSpc>
            </a:pPr>
            <a:r>
              <a:rPr lang="en-US"/>
              <a:t>You will also need the VBT binary image. You can take this from APL_CB_MR4 source package: ./Apollo_Lake_CB_MR4/APOLLOLAKE_CB_MR3_001_28-APR-2017/intel/fsp/mainboard/leafhill/vbt.dat</a:t>
            </a:r>
            <a:endParaRPr lang="en-US"/>
          </a:p>
          <a:p>
            <a:pPr lvl="0" fontAlgn="auto">
              <a:lnSpc>
                <a:spcPct val="150000"/>
              </a:lnSpc>
              <a:buClrTx/>
              <a:buSzPct val="100000"/>
              <a:buBlip>
                <a:blip r:embed="rId2"/>
              </a:buBlip>
            </a:pPr>
            <a:r>
              <a:rPr lang="en-US"/>
              <a:t>Download the latest FSP binary from this website: https://github.com/IntelFsp/FSP/tree/ApolloLake, or if you have access to the FSP source repository, then git clone the package and build a Release FSP.</a:t>
            </a:r>
            <a:endParaRPr lang="en-US"/>
          </a:p>
          <a:p>
            <a:pPr lvl="0" fontAlgn="auto">
              <a:lnSpc>
                <a:spcPct val="150000"/>
              </a:lnSpc>
              <a:buClrTx/>
              <a:buSzPct val="100000"/>
              <a:buBlip>
                <a:blip r:embed="rId2"/>
              </a:buBlip>
            </a:pPr>
            <a:r>
              <a:rPr lang="en-US"/>
              <a:t>Spilt the FSP.fd into its three core components using the SplitFspBin.py tool: FSP_T, FSP_S, and FSP_M.</a:t>
            </a:r>
            <a:endParaRPr lang="en-US"/>
          </a:p>
          <a:p>
            <a:pPr lvl="1" fontAlgn="auto">
              <a:lnSpc>
                <a:spcPct val="150000"/>
              </a:lnSpc>
            </a:pPr>
            <a:r>
              <a:rPr lang="en-US"/>
              <a:t>Important Note: The FSP_T will not be used on the build. Only the FSP_S and FSP_M are important.</a:t>
            </a:r>
            <a:endParaRPr lang="en-US"/>
          </a:p>
          <a:p>
            <a:pPr lvl="1" fontAlgn="auto">
              <a:lnSpc>
                <a:spcPct val="150000"/>
              </a:lnSpc>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eaLnBrk="1" fontAlgn="auto" latinLnBrk="0" hangingPunct="1">
              <a:lnSpc>
                <a:spcPct val="150000"/>
              </a:lnSpc>
              <a:spcBef>
                <a:spcPts val="0"/>
              </a:spcBef>
            </a:pPr>
            <a:r>
              <a:rPr lang="en-US" altLang="zh-CN"/>
              <a:t>Equery can be used to collect a variaty of information from Portage. Some common usages are:</a:t>
            </a:r>
            <a:endParaRPr lang="en-US" altLang="zh-CN"/>
          </a:p>
          <a:p>
            <a:pPr lvl="1" eaLnBrk="1" fontAlgn="auto" latinLnBrk="0" hangingPunct="1">
              <a:lnSpc>
                <a:spcPct val="150000"/>
              </a:lnSpc>
              <a:spcBef>
                <a:spcPts val="0"/>
              </a:spcBef>
            </a:pPr>
            <a:r>
              <a:rPr lang="x-none" altLang="en-US"/>
              <a:t>emerge-$BOARD --search kernel: Search 'kernel' packages in current codebase</a:t>
            </a:r>
            <a:endParaRPr lang="x-none" altLang="en-US"/>
          </a:p>
          <a:p>
            <a:pPr lvl="1" eaLnBrk="1" fontAlgn="auto" latinLnBrk="0" hangingPunct="1">
              <a:lnSpc>
                <a:spcPct val="150000"/>
              </a:lnSpc>
              <a:spcBef>
                <a:spcPts val="0"/>
              </a:spcBef>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eaLnBrk="1" fontAlgn="auto" latinLnBrk="0" hangingPunct="1">
              <a:lnSpc>
                <a:spcPct val="150000"/>
              </a:lnSpc>
              <a:spcBef>
                <a:spcPts val="0"/>
              </a:spcBef>
            </a:pPr>
            <a:r>
              <a:rPr lang="en-US" altLang="zh-CN"/>
              <a:t>equery which &lt;package&gt;: tells you which ebuild is used for </a:t>
            </a:r>
            <a:r>
              <a:rPr lang="x-none" altLang="en-US"/>
              <a:t>the spcified</a:t>
            </a:r>
            <a:r>
              <a:rPr lang="en-US" altLang="zh-CN"/>
              <a:t> package</a:t>
            </a:r>
            <a:endParaRPr lang="en-US" altLang="zh-CN"/>
          </a:p>
          <a:p>
            <a:pPr lvl="1" eaLnBrk="1" fontAlgn="auto" latinLnBrk="0" hangingPunct="1">
              <a:lnSpc>
                <a:spcPct val="150000"/>
              </a:lnSpc>
              <a:spcBef>
                <a:spcPts val="0"/>
              </a:spcBef>
            </a:pPr>
            <a:r>
              <a:rPr lang="en-US" altLang="zh-CN"/>
              <a:t>equery depends &lt;package&gt;: tells you what pakages are dependent on a package</a:t>
            </a:r>
            <a:endParaRPr lang="en-US" altLang="zh-CN"/>
          </a:p>
          <a:p>
            <a:pPr lvl="1" eaLnBrk="1" fontAlgn="auto" latinLnBrk="0" hangingPunct="1">
              <a:lnSpc>
                <a:spcPct val="150000"/>
              </a:lnSpc>
              <a:spcBef>
                <a:spcPts val="0"/>
              </a:spcBef>
            </a:pPr>
            <a:r>
              <a:rPr lang="en-US" altLang="zh-CN"/>
              <a:t>equery files &lt;package&gt;: tells you what files installed belonging to a particular package</a:t>
            </a:r>
            <a:endParaRPr lang="en-US" altLang="zh-CN"/>
          </a:p>
          <a:p>
            <a:pPr lvl="1" eaLnBrk="1" fontAlgn="auto" latinLnBrk="0" hangingPunct="1">
              <a:lnSpc>
                <a:spcPct val="150000"/>
              </a:lnSpc>
              <a:spcBef>
                <a:spcPts val="0"/>
              </a:spcBef>
            </a:pPr>
            <a:r>
              <a:rPr lang="en-US" altLang="zh-CN"/>
              <a:t>equery uses &lt;package&gt;: tells you what USE flags are enabled for a package</a:t>
            </a:r>
            <a:endParaRPr lang="en-US" altLang="zh-CN"/>
          </a:p>
          <a:p>
            <a:pPr lvl="1" eaLnBrk="1" fontAlgn="auto" latinLnBrk="0" hangingPunct="1">
              <a:lnSpc>
                <a:spcPct val="150000"/>
              </a:lnSpc>
              <a:spcBef>
                <a:spcPts val="0"/>
              </a:spcBef>
            </a:pPr>
            <a:r>
              <a:rPr lang="en-US" altLang="zh-CN"/>
              <a:t>equery-$BOARD g &lt;package-name&gt;: Show the dependency graph for a package</a:t>
            </a:r>
            <a:endParaRPr lang="en-US" altLang="zh-CN"/>
          </a:p>
          <a:p>
            <a:pPr lvl="1" eaLnBrk="1" fontAlgn="auto" latinLnBrk="0" hangingPunct="1">
              <a:lnSpc>
                <a:spcPct val="150000"/>
              </a:lnSpc>
              <a:spcBef>
                <a:spcPts val="0"/>
              </a:spcBef>
            </a:pPr>
            <a:r>
              <a:rPr lang="en-US" altLang="zh-CN"/>
              <a:t>equery --quiet list '*'</a:t>
            </a:r>
            <a:r>
              <a:rPr lang="x-none" altLang="en-US"/>
              <a:t>: List all possible installed packages that can be enabled via "emerge" command. Most of them are NOT cros_workon categrory</a:t>
            </a:r>
            <a:endParaRPr lang="x-none" altLang="en-US"/>
          </a:p>
          <a:p>
            <a:pPr lvl="1" eaLnBrk="1" fontAlgn="auto" latinLnBrk="0" hangingPunct="1">
              <a:lnSpc>
                <a:spcPct val="150000"/>
              </a:lnSpc>
              <a:spcBef>
                <a:spcPts val="0"/>
              </a:spcBef>
            </a:pPr>
            <a:r>
              <a:rPr lang="x-none" altLang="en-US"/>
              <a:t>equery list '*' --format '$name' | xargs -n1 --replace emerge --search '%^{}$' 2&gt;/dev/null | egrep -e "^[*]|Description" | sed \  -e "s/Description://" | awk 'BEGIN {RS="*";FS="\n"} { printf "%-38s %s\n",$1, $2 }'</a:t>
            </a:r>
            <a:endParaRPr lang="x-none" altLang="en-US"/>
          </a:p>
          <a:p>
            <a:pPr lvl="1" eaLnBrk="1" fontAlgn="auto" latinLnBrk="0" hangingPunct="1">
              <a:lnSpc>
                <a:spcPct val="150000"/>
              </a:lnSpc>
              <a:spcBef>
                <a:spcPts val="0"/>
              </a:spcBef>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eaLnBrk="1" fontAlgn="auto" latinLnBrk="0" hangingPunct="1">
              <a:lnSpc>
                <a:spcPct val="150000"/>
              </a:lnSpc>
              <a:spcBef>
                <a:spcPts val="0"/>
              </a:spcBef>
            </a:pPr>
            <a:r>
              <a:rPr lang="en-US" sz="2800"/>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8547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40000"/>
          </a:bodyPr>
          <a:p>
            <a:pPr fontAlgn="auto">
              <a:lnSpc>
                <a:spcPct val="150000"/>
              </a:lnSpc>
            </a:pPr>
            <a:r>
              <a:rPr lang="en-US"/>
              <a:t>This subsystem has the following key components:</a:t>
            </a:r>
            <a:endParaRPr lang="en-US"/>
          </a:p>
          <a:p>
            <a:pPr fontAlgn="auto">
              <a:lnSpc>
                <a:spcPct val="150000"/>
              </a:lnSpc>
            </a:pPr>
            <a:r>
              <a:rPr lang="en-US"/>
              <a:t>    LibC, provides the write entry for applications. The entry has similar format as printk</a:t>
            </a:r>
            <a:endParaRPr lang="en-US"/>
          </a:p>
          <a:p>
            <a:pPr fontAlgn="auto">
              <a:lnSpc>
                <a:spcPct val="150000"/>
              </a:lnSpc>
            </a:pPr>
            <a:r>
              <a:rPr lang="en-US"/>
              <a:t>syslog (priority, format, …);</a:t>
            </a:r>
            <a:endParaRPr lang="en-US"/>
          </a:p>
          <a:p>
            <a:pPr fontAlgn="auto">
              <a:lnSpc>
                <a:spcPct val="150000"/>
              </a:lnSpc>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fontAlgn="auto">
              <a:lnSpc>
                <a:spcPct val="150000"/>
              </a:lnSpc>
            </a:pPr>
            <a:r>
              <a:rPr lang="en-US"/>
              <a:t>/* facility codes */</a:t>
            </a:r>
            <a:endParaRPr lang="en-US"/>
          </a:p>
          <a:p>
            <a:pPr fontAlgn="auto">
              <a:lnSpc>
                <a:spcPct val="150000"/>
              </a:lnSpc>
            </a:pPr>
            <a:r>
              <a:rPr lang="en-US"/>
              <a:t>#defineLOG_KERN(0&lt;&lt;3)/* kernel messages */</a:t>
            </a:r>
            <a:endParaRPr lang="en-US"/>
          </a:p>
          <a:p>
            <a:pPr fontAlgn="auto">
              <a:lnSpc>
                <a:spcPct val="150000"/>
              </a:lnSpc>
            </a:pPr>
            <a:r>
              <a:rPr lang="en-US"/>
              <a:t>#defineLOG_USER(1&lt;&lt;3)/* random user-level messages */</a:t>
            </a:r>
            <a:endParaRPr lang="en-US"/>
          </a:p>
          <a:p>
            <a:pPr fontAlgn="auto">
              <a:lnSpc>
                <a:spcPct val="150000"/>
              </a:lnSpc>
            </a:pPr>
            <a:r>
              <a:rPr lang="en-US"/>
              <a:t>#defineLOG_MAIL(2&lt;&lt;3)/* mail system */</a:t>
            </a:r>
            <a:endParaRPr lang="en-US"/>
          </a:p>
          <a:p>
            <a:pPr fontAlgn="auto">
              <a:lnSpc>
                <a:spcPct val="150000"/>
              </a:lnSpc>
            </a:pPr>
            <a:r>
              <a:rPr lang="en-US"/>
              <a:t>#defineLOG_DAEMON(3&lt;&lt;3)/* system daemons */</a:t>
            </a:r>
            <a:endParaRPr lang="en-US"/>
          </a:p>
          <a:p>
            <a:pPr fontAlgn="auto">
              <a:lnSpc>
                <a:spcPct val="150000"/>
              </a:lnSpc>
            </a:pPr>
            <a:r>
              <a:rPr lang="en-US"/>
              <a:t>    /dev/log, is a socket interface. All log messages from user spaces go through this socket and reach rsyslog daemon service except some messages you write to /dev/kmsg.</a:t>
            </a:r>
            <a:endParaRPr lang="en-US"/>
          </a:p>
          <a:p>
            <a:pPr fontAlgn="auto">
              <a:lnSpc>
                <a:spcPct val="150000"/>
              </a:lnSpc>
            </a:pPr>
            <a:r>
              <a:rPr lang="en-US"/>
              <a:t>    Rsyslogd, is the daemon service, which listens the /dev/log socket and /proc/kmsg, and then routes the log messages to right positions according to the priority code and configure files.</a:t>
            </a:r>
            <a:endParaRPr lang="en-US"/>
          </a:p>
          <a:p>
            <a:pPr fontAlgn="auto">
              <a:lnSpc>
                <a:spcPct val="150000"/>
              </a:lnSpc>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KVMGT on Chromium OS</a:t>
            </a:r>
            <a:endParaRPr lang="x-none" altLang="en-US"/>
          </a:p>
        </p:txBody>
      </p:sp>
      <p:sp>
        <p:nvSpPr>
          <p:cNvPr id="3" name="Content Placeholder 2"/>
          <p:cNvSpPr>
            <a:spLocks noGrp="1"/>
          </p:cNvSpPr>
          <p:nvPr>
            <p:ph idx="1"/>
          </p:nvPr>
        </p:nvSpPr>
        <p:spPr/>
        <p:txBody>
          <a:bodyPr/>
          <a:p>
            <a:r>
              <a:rPr lang="en-US"/>
              <a:t>The KVMGT feature is supposed to have a much better 3D performance in Corstini, compared with Google's virt-gpu solution.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60000"/>
          </a:bodyPr>
          <a:lstStyle/>
          <a:p>
            <a:pPr fontAlgn="auto">
              <a:lnSpc>
                <a:spcPct val="150000"/>
              </a:lnSpc>
            </a:pPr>
            <a:r>
              <a:rPr lang="zh-CN" altLang="en-US"/>
              <a:t>Exporting display in X11 involves two distinct operations</a:t>
            </a:r>
            <a:endParaRPr lang="zh-CN" altLang="en-US"/>
          </a:p>
          <a:p>
            <a:pPr lvl="1" fontAlgn="auto">
              <a:lnSpc>
                <a:spcPct val="150000"/>
              </a:lnSpc>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fontAlgn="auto">
              <a:lnSpc>
                <a:spcPct val="150000"/>
              </a:lnSpc>
            </a:pPr>
            <a:r>
              <a:rPr lang="zh-CN" altLang="en-US"/>
              <a:t>Allowing server to accept X11 session from the client. This part is accomplished by using xhost + or xhost &lt;ip-from-which X11 session comes(client).</a:t>
            </a:r>
            <a:endParaRPr lang="zh-CN" altLang="en-US"/>
          </a:p>
          <a:p>
            <a:pPr fontAlgn="auto">
              <a:lnSpc>
                <a:spcPct val="15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5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55000" lnSpcReduction="10000"/>
          </a:bodyPr>
          <a:lstStyle/>
          <a:p>
            <a:pPr fontAlgn="auto">
              <a:lnSpc>
                <a:spcPct val="150000"/>
              </a:lnSpc>
            </a:pPr>
            <a:r>
              <a:rPr lang="en-US"/>
              <a:t>Chrom</a:t>
            </a:r>
            <a:r>
              <a:rPr lang="x-none" altLang="en-US"/>
              <a:t>ium</a:t>
            </a:r>
            <a:r>
              <a:rPr lang="en-US"/>
              <a:t> OS provides a variety of logs that can help user understand the current state of the machine or what causes a crash within the system.</a:t>
            </a:r>
            <a:endParaRPr lang="en-US"/>
          </a:p>
          <a:p>
            <a:pPr lvl="1" fontAlgn="auto">
              <a:lnSpc>
                <a:spcPct val="150000"/>
              </a:lnSpc>
            </a:pPr>
            <a:r>
              <a:rPr lang="x-none" altLang="en-US"/>
              <a:t>/dev/pstore</a:t>
            </a:r>
            <a:endParaRPr lang="x-none" altLang="en-US"/>
          </a:p>
          <a:p>
            <a:pPr lvl="2" fontAlgn="auto">
              <a:lnSpc>
                <a:spcPct val="150000"/>
              </a:lnSpc>
            </a:pPr>
            <a:r>
              <a:rPr lang="en-US"/>
              <a:t>When a crash occurs that induces a reboot console-ramoops captures logs leading up to the reboot. </a:t>
            </a:r>
            <a:r>
              <a:rPr lang="x-none" altLang="en-US"/>
              <a:t>Reference: https://www.kernel.org/doc/html/latest/admin-guide/ramoops.html</a:t>
            </a:r>
            <a:endParaRPr lang="x-none" altLang="en-US"/>
          </a:p>
          <a:p>
            <a:pPr lvl="1" fontAlgn="auto">
              <a:lnSpc>
                <a:spcPct val="150000"/>
              </a:lnSpc>
            </a:pPr>
            <a:r>
              <a:rPr lang="en-US"/>
              <a:t>dmesg -w</a:t>
            </a:r>
            <a:endParaRPr lang="en-US"/>
          </a:p>
          <a:p>
            <a:pPr lvl="2" fontAlgn="auto">
              <a:lnSpc>
                <a:spcPct val="150000"/>
              </a:lnSpc>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fontAlgn="auto">
              <a:lnSpc>
                <a:spcPct val="150000"/>
              </a:lnSpc>
            </a:pPr>
            <a:r>
              <a:rPr lang="en-US"/>
              <a:t>tailf /var/log/messages</a:t>
            </a:r>
            <a:endParaRPr lang="en-US"/>
          </a:p>
          <a:p>
            <a:pPr lvl="2" fontAlgn="auto">
              <a:lnSpc>
                <a:spcPct val="150000"/>
              </a:lnSpc>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fontAlgn="auto">
              <a:lnSpc>
                <a:spcPct val="150000"/>
              </a:lnSpc>
            </a:pPr>
            <a:r>
              <a:rPr lang="en-US"/>
              <a:t>/var/log/messages.*</a:t>
            </a:r>
            <a:endParaRPr lang="en-US"/>
          </a:p>
          <a:p>
            <a:pPr lvl="2" fontAlgn="auto">
              <a:lnSpc>
                <a:spcPct val="150000"/>
              </a:lnSpc>
            </a:pPr>
            <a:r>
              <a:rPr lang="en-US"/>
              <a:t>Older versions of /var/log/messages as rotated by /usr/sbin/chromeos-cleanup-logs - which you can call manually to start a new /var/log/messages files without losing anything.</a:t>
            </a:r>
            <a:endParaRPr lang="en-US"/>
          </a:p>
          <a:p>
            <a:pPr lvl="1" fontAlgn="auto">
              <a:lnSpc>
                <a:spcPct val="150000"/>
              </a:lnSpc>
            </a:pPr>
            <a:r>
              <a:rPr lang="en-US"/>
              <a:t>/var/log/ui/ui.LATEST and /var/log/chrome/chrome</a:t>
            </a:r>
            <a:endParaRPr lang="en-US"/>
          </a:p>
          <a:p>
            <a:pPr lvl="2" fontAlgn="auto">
              <a:lnSpc>
                <a:spcPct val="150000"/>
              </a:lnSpc>
            </a:pPr>
            <a:r>
              <a:rPr lang="en-US"/>
              <a:t>Browser logs: https://chromium.googlesource.com/chromium/src/+/master/docs/chrome_os_logging.md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SimSun"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SimSun"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93586</Words>
  <Application>Kingsoft Office WPP</Application>
  <PresentationFormat>Widescreen</PresentationFormat>
  <Paragraphs>1881</Paragraphs>
  <Slides>127</Slides>
  <Notes>56</Notes>
  <HiddenSlides>0</HiddenSlides>
  <MMClips>0</MMClips>
  <ScaleCrop>false</ScaleCrop>
  <HeadingPairs>
    <vt:vector size="4" baseType="variant">
      <vt:variant>
        <vt:lpstr>主题</vt:lpstr>
      </vt:variant>
      <vt:variant>
        <vt:i4>1</vt:i4>
      </vt:variant>
      <vt:variant>
        <vt:lpstr>幻灯片标题</vt:lpstr>
      </vt:variant>
      <vt:variant>
        <vt:i4>127</vt:i4>
      </vt:variant>
    </vt:vector>
  </HeadingPairs>
  <TitlesOfParts>
    <vt:vector size="128" baseType="lpstr">
      <vt:lpstr>Green Color</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KVMGT on Chromium OS</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643</cp:revision>
  <dcterms:created xsi:type="dcterms:W3CDTF">2019-07-09T08:12:07Z</dcterms:created>
  <dcterms:modified xsi:type="dcterms:W3CDTF">2019-07-09T08:12:07Z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